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4" r:id="rId3"/>
    <p:sldId id="271" r:id="rId4"/>
    <p:sldId id="258" r:id="rId5"/>
    <p:sldId id="292" r:id="rId6"/>
    <p:sldId id="291" r:id="rId7"/>
    <p:sldId id="259" r:id="rId8"/>
    <p:sldId id="260" r:id="rId9"/>
    <p:sldId id="289" r:id="rId10"/>
    <p:sldId id="276" r:id="rId11"/>
    <p:sldId id="290" r:id="rId12"/>
    <p:sldId id="293" r:id="rId13"/>
    <p:sldId id="294" r:id="rId14"/>
    <p:sldId id="270" r:id="rId15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2913BC3-E3FE-4196-B019-E59430256556}">
          <p14:sldIdLst>
            <p14:sldId id="256"/>
            <p14:sldId id="284"/>
            <p14:sldId id="271"/>
          </p14:sldIdLst>
        </p14:section>
        <p14:section name="Oddíl bez názvu" id="{C273692E-1AD4-459B-A71B-AC665FC0BF15}">
          <p14:sldIdLst>
            <p14:sldId id="258"/>
            <p14:sldId id="292"/>
            <p14:sldId id="291"/>
            <p14:sldId id="259"/>
            <p14:sldId id="260"/>
            <p14:sldId id="289"/>
            <p14:sldId id="276"/>
            <p14:sldId id="290"/>
            <p14:sldId id="293"/>
            <p14:sldId id="294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733B50-4B87-4863-A6C1-8FE9A6168F27}" v="5" dt="2024-09-19T13:28:43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6754" autoAdjust="0"/>
  </p:normalViewPr>
  <p:slideViewPr>
    <p:cSldViewPr snapToGrid="0">
      <p:cViewPr varScale="1">
        <p:scale>
          <a:sx n="89" d="100"/>
          <a:sy n="89" d="100"/>
        </p:scale>
        <p:origin x="120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árka Kvizdová" userId="703d98a1-a5da-46b0-882f-c05620b270fc" providerId="ADAL" clId="{27733B50-4B87-4863-A6C1-8FE9A6168F27}"/>
    <pc:docChg chg="undo custSel modSld">
      <pc:chgData name="Šárka Kvizdová" userId="703d98a1-a5da-46b0-882f-c05620b270fc" providerId="ADAL" clId="{27733B50-4B87-4863-A6C1-8FE9A6168F27}" dt="2024-09-19T13:29:06.727" v="324" actId="20577"/>
      <pc:docMkLst>
        <pc:docMk/>
      </pc:docMkLst>
      <pc:sldChg chg="modSp mod">
        <pc:chgData name="Šárka Kvizdová" userId="703d98a1-a5da-46b0-882f-c05620b270fc" providerId="ADAL" clId="{27733B50-4B87-4863-A6C1-8FE9A6168F27}" dt="2024-09-19T13:29:06.727" v="324" actId="20577"/>
        <pc:sldMkLst>
          <pc:docMk/>
          <pc:sldMk cId="796219589" sldId="256"/>
        </pc:sldMkLst>
        <pc:spChg chg="mod">
          <ac:chgData name="Šárka Kvizdová" userId="703d98a1-a5da-46b0-882f-c05620b270fc" providerId="ADAL" clId="{27733B50-4B87-4863-A6C1-8FE9A6168F27}" dt="2024-09-19T13:29:06.727" v="324" actId="20577"/>
          <ac:spMkLst>
            <pc:docMk/>
            <pc:sldMk cId="796219589" sldId="256"/>
            <ac:spMk id="2" creationId="{00000000-0000-0000-0000-000000000000}"/>
          </ac:spMkLst>
        </pc:spChg>
      </pc:sldChg>
      <pc:sldChg chg="modSp mod">
        <pc:chgData name="Šárka Kvizdová" userId="703d98a1-a5da-46b0-882f-c05620b270fc" providerId="ADAL" clId="{27733B50-4B87-4863-A6C1-8FE9A6168F27}" dt="2024-09-19T13:27:55.290" v="309" actId="6549"/>
        <pc:sldMkLst>
          <pc:docMk/>
          <pc:sldMk cId="2579028657" sldId="270"/>
        </pc:sldMkLst>
        <pc:spChg chg="mod">
          <ac:chgData name="Šárka Kvizdová" userId="703d98a1-a5da-46b0-882f-c05620b270fc" providerId="ADAL" clId="{27733B50-4B87-4863-A6C1-8FE9A6168F27}" dt="2024-09-19T13:27:55.290" v="309" actId="6549"/>
          <ac:spMkLst>
            <pc:docMk/>
            <pc:sldMk cId="2579028657" sldId="270"/>
            <ac:spMk id="2" creationId="{00000000-0000-0000-0000-000000000000}"/>
          </ac:spMkLst>
        </pc:spChg>
      </pc:sldChg>
      <pc:sldChg chg="modSp mod">
        <pc:chgData name="Šárka Kvizdová" userId="703d98a1-a5da-46b0-882f-c05620b270fc" providerId="ADAL" clId="{27733B50-4B87-4863-A6C1-8FE9A6168F27}" dt="2024-09-19T13:28:22.418" v="316" actId="6549"/>
        <pc:sldMkLst>
          <pc:docMk/>
          <pc:sldMk cId="807268727" sldId="276"/>
        </pc:sldMkLst>
        <pc:spChg chg="mod">
          <ac:chgData name="Šárka Kvizdová" userId="703d98a1-a5da-46b0-882f-c05620b270fc" providerId="ADAL" clId="{27733B50-4B87-4863-A6C1-8FE9A6168F27}" dt="2024-09-19T13:28:22.418" v="316" actId="6549"/>
          <ac:spMkLst>
            <pc:docMk/>
            <pc:sldMk cId="807268727" sldId="276"/>
            <ac:spMk id="2" creationId="{00000000-0000-0000-0000-000000000000}"/>
          </ac:spMkLst>
        </pc:spChg>
      </pc:sldChg>
      <pc:sldChg chg="modSp mod">
        <pc:chgData name="Šárka Kvizdová" userId="703d98a1-a5da-46b0-882f-c05620b270fc" providerId="ADAL" clId="{27733B50-4B87-4863-A6C1-8FE9A6168F27}" dt="2024-09-19T13:28:34.319" v="317" actId="6549"/>
        <pc:sldMkLst>
          <pc:docMk/>
          <pc:sldMk cId="1334093828" sldId="291"/>
        </pc:sldMkLst>
        <pc:spChg chg="mod">
          <ac:chgData name="Šárka Kvizdová" userId="703d98a1-a5da-46b0-882f-c05620b270fc" providerId="ADAL" clId="{27733B50-4B87-4863-A6C1-8FE9A6168F27}" dt="2024-09-19T13:28:34.319" v="317" actId="6549"/>
          <ac:spMkLst>
            <pc:docMk/>
            <pc:sldMk cId="1334093828" sldId="291"/>
            <ac:spMk id="2" creationId="{15093502-2330-6942-D699-3B01CB68257D}"/>
          </ac:spMkLst>
        </pc:spChg>
      </pc:sldChg>
      <pc:sldChg chg="modSp mod">
        <pc:chgData name="Šárka Kvizdová" userId="703d98a1-a5da-46b0-882f-c05620b270fc" providerId="ADAL" clId="{27733B50-4B87-4863-A6C1-8FE9A6168F27}" dt="2024-09-19T13:28:48.350" v="320" actId="6549"/>
        <pc:sldMkLst>
          <pc:docMk/>
          <pc:sldMk cId="2430441305" sldId="292"/>
        </pc:sldMkLst>
        <pc:spChg chg="mod">
          <ac:chgData name="Šárka Kvizdová" userId="703d98a1-a5da-46b0-882f-c05620b270fc" providerId="ADAL" clId="{27733B50-4B87-4863-A6C1-8FE9A6168F27}" dt="2024-09-19T13:28:48.350" v="320" actId="6549"/>
          <ac:spMkLst>
            <pc:docMk/>
            <pc:sldMk cId="2430441305" sldId="292"/>
            <ac:spMk id="2" creationId="{15093502-2330-6942-D699-3B01CB68257D}"/>
          </ac:spMkLst>
        </pc:spChg>
      </pc:sldChg>
      <pc:sldChg chg="modSp mod">
        <pc:chgData name="Šárka Kvizdová" userId="703d98a1-a5da-46b0-882f-c05620b270fc" providerId="ADAL" clId="{27733B50-4B87-4863-A6C1-8FE9A6168F27}" dt="2024-09-19T13:28:13.195" v="315" actId="20577"/>
        <pc:sldMkLst>
          <pc:docMk/>
          <pc:sldMk cId="2066479859" sldId="293"/>
        </pc:sldMkLst>
        <pc:spChg chg="mod">
          <ac:chgData name="Šárka Kvizdová" userId="703d98a1-a5da-46b0-882f-c05620b270fc" providerId="ADAL" clId="{27733B50-4B87-4863-A6C1-8FE9A6168F27}" dt="2024-09-19T13:28:13.195" v="315" actId="20577"/>
          <ac:spMkLst>
            <pc:docMk/>
            <pc:sldMk cId="2066479859" sldId="293"/>
            <ac:spMk id="2" creationId="{01F07617-2071-6C49-42D7-E4DE719C9876}"/>
          </ac:spMkLst>
        </pc:spChg>
      </pc:sldChg>
      <pc:sldChg chg="modSp mod">
        <pc:chgData name="Šárka Kvizdová" userId="703d98a1-a5da-46b0-882f-c05620b270fc" providerId="ADAL" clId="{27733B50-4B87-4863-A6C1-8FE9A6168F27}" dt="2024-09-19T13:27:32.174" v="308" actId="20577"/>
        <pc:sldMkLst>
          <pc:docMk/>
          <pc:sldMk cId="1311628666" sldId="294"/>
        </pc:sldMkLst>
        <pc:spChg chg="mod">
          <ac:chgData name="Šárka Kvizdová" userId="703d98a1-a5da-46b0-882f-c05620b270fc" providerId="ADAL" clId="{27733B50-4B87-4863-A6C1-8FE9A6168F27}" dt="2024-09-19T13:27:32.174" v="308" actId="20577"/>
          <ac:spMkLst>
            <pc:docMk/>
            <pc:sldMk cId="1311628666" sldId="294"/>
            <ac:spMk id="5" creationId="{4C48D212-CD08-C7B0-8507-553EE2E16717}"/>
          </ac:spMkLst>
        </pc:spChg>
      </pc:sldChg>
    </pc:docChg>
  </pc:docChgLst>
  <pc:docChgLst>
    <pc:chgData name="Šárka Kvizdová" userId="703d98a1-a5da-46b0-882f-c05620b270fc" providerId="ADAL" clId="{7C71D350-F9F1-438C-BC80-1C6273D4B6CA}"/>
    <pc:docChg chg="custSel addSld modSld modSection modNotesMaster modHandout">
      <pc:chgData name="Šárka Kvizdová" userId="703d98a1-a5da-46b0-882f-c05620b270fc" providerId="ADAL" clId="{7C71D350-F9F1-438C-BC80-1C6273D4B6CA}" dt="2024-09-17T07:54:17.994" v="736" actId="5793"/>
      <pc:docMkLst>
        <pc:docMk/>
      </pc:docMkLst>
      <pc:sldChg chg="modSp new mod">
        <pc:chgData name="Šárka Kvizdová" userId="703d98a1-a5da-46b0-882f-c05620b270fc" providerId="ADAL" clId="{7C71D350-F9F1-438C-BC80-1C6273D4B6CA}" dt="2024-09-17T07:54:17.994" v="736" actId="5793"/>
        <pc:sldMkLst>
          <pc:docMk/>
          <pc:sldMk cId="1311628666" sldId="294"/>
        </pc:sldMkLst>
        <pc:spChg chg="mod">
          <ac:chgData name="Šárka Kvizdová" userId="703d98a1-a5da-46b0-882f-c05620b270fc" providerId="ADAL" clId="{7C71D350-F9F1-438C-BC80-1C6273D4B6CA}" dt="2024-08-28T08:55:09.911" v="366" actId="6549"/>
          <ac:spMkLst>
            <pc:docMk/>
            <pc:sldMk cId="1311628666" sldId="294"/>
            <ac:spMk id="2" creationId="{F3C82A96-74E7-6C17-F3B8-00507B85CC07}"/>
          </ac:spMkLst>
        </pc:spChg>
        <pc:spChg chg="mod">
          <ac:chgData name="Šárka Kvizdová" userId="703d98a1-a5da-46b0-882f-c05620b270fc" providerId="ADAL" clId="{7C71D350-F9F1-438C-BC80-1C6273D4B6CA}" dt="2024-08-28T08:46:09.106" v="19" actId="20577"/>
          <ac:spMkLst>
            <pc:docMk/>
            <pc:sldMk cId="1311628666" sldId="294"/>
            <ac:spMk id="4" creationId="{4101A6F7-FFDA-E862-1E43-D920FE2780A2}"/>
          </ac:spMkLst>
        </pc:spChg>
        <pc:spChg chg="mod">
          <ac:chgData name="Šárka Kvizdová" userId="703d98a1-a5da-46b0-882f-c05620b270fc" providerId="ADAL" clId="{7C71D350-F9F1-438C-BC80-1C6273D4B6CA}" dt="2024-09-17T07:54:17.994" v="736" actId="5793"/>
          <ac:spMkLst>
            <pc:docMk/>
            <pc:sldMk cId="1311628666" sldId="294"/>
            <ac:spMk id="5" creationId="{4C48D212-CD08-C7B0-8507-553EE2E1671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30. 11. 2022 - PrF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cs-CZ"/>
              <a:t>30. 11. 2022 - PrF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cs-CZ"/>
              <a:t>30. 11. 2022 - PrF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30. 11. 2022 - PrF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5" y="6127200"/>
            <a:ext cx="113441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it-IT"/>
              <a:t>30. 11. 2022 - PrF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it-IT"/>
              <a:t>30. 11. 2022 - PrF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it-IT"/>
              <a:t>30. 11. 2022 - PrF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30. 11. 2022 - PrF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/>
              <a:t>30. 11. 2022 - PrF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cs-CZ"/>
              <a:t>30. 11. 2022 - PrF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cs-CZ"/>
              <a:t>30. 11. 2022 - PrF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cs-CZ"/>
              <a:t>30. 11. 2022 - PrF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cs-CZ"/>
              <a:t>30. 11. 2022 - PrF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cs-CZ"/>
              <a:t>30. 11. 2022 - PrF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/>
              <a:t>30. 11. 2022 - PrF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do/rect/odbor_verejnych_zakazek/pruzkum_trh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tehlikova@muni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25.9</a:t>
            </a:r>
            <a:r>
              <a:rPr lang="it-IT" dirty="0"/>
              <a:t>. 202</a:t>
            </a:r>
            <a:r>
              <a:rPr lang="cs-CZ" dirty="0"/>
              <a:t>4</a:t>
            </a:r>
            <a:r>
              <a:rPr lang="it-IT" dirty="0"/>
              <a:t> - P</a:t>
            </a:r>
            <a:r>
              <a:rPr lang="cs-CZ" dirty="0"/>
              <a:t>d</a:t>
            </a:r>
            <a:r>
              <a:rPr lang="it-IT" dirty="0"/>
              <a:t>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Zadávání veřejných zakázek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3000" b="1" dirty="0">
                <a:solidFill>
                  <a:schemeClr val="tx2"/>
                </a:solidFill>
              </a:rPr>
              <a:t>Mgr. Ivana Stehlíková</a:t>
            </a:r>
          </a:p>
        </p:txBody>
      </p:sp>
    </p:spTree>
    <p:extLst>
      <p:ext uri="{BB962C8B-B14F-4D97-AF65-F5344CB8AC3E}">
        <p14:creationId xmlns:p14="http://schemas.microsoft.com/office/powerpoint/2010/main" val="79621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 dle směrnice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Nad 500 000 Kč bez DPH</a:t>
            </a:r>
          </a:p>
          <a:p>
            <a:r>
              <a:rPr lang="cs-CZ" dirty="0"/>
              <a:t>Zásady transparentnosti, přiměřenosti, rovného zacházení a zákazu diskriminace, sociálně odpovědného zadávání, environmentálně odpovědného zadávání a inovací</a:t>
            </a:r>
          </a:p>
          <a:p>
            <a:r>
              <a:rPr lang="cs-CZ" dirty="0"/>
              <a:t>Dotace </a:t>
            </a:r>
          </a:p>
          <a:p>
            <a:r>
              <a:rPr lang="cs-CZ" dirty="0"/>
              <a:t>Elektronický nástroj – </a:t>
            </a:r>
            <a:r>
              <a:rPr lang="cs-CZ" dirty="0">
                <a:hlinkClick r:id="rId2"/>
              </a:rPr>
              <a:t>https://zakazky.muni.cz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726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0F4B0A-518A-71F5-ED30-F55370331E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3F9A62-C8FC-8F18-E62C-88C518C3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Výběrové řízení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E684F73-0443-6A67-C628-16421C683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Uzavřená nebo otevřená výzva</a:t>
            </a:r>
          </a:p>
          <a:p>
            <a:r>
              <a:rPr lang="cs-CZ" dirty="0"/>
              <a:t>Výzva 3 dodavatelům</a:t>
            </a:r>
          </a:p>
          <a:p>
            <a:r>
              <a:rPr lang="cs-CZ" dirty="0"/>
              <a:t>Možnost jednat o nabídkách</a:t>
            </a:r>
          </a:p>
          <a:p>
            <a:r>
              <a:rPr lang="cs-CZ" dirty="0"/>
              <a:t>Zpráva o posouzení a hodnocení nabídek</a:t>
            </a:r>
          </a:p>
          <a:p>
            <a:r>
              <a:rPr lang="cs-CZ" dirty="0"/>
              <a:t>Uveřejnění v Registru smluv</a:t>
            </a:r>
          </a:p>
        </p:txBody>
      </p:sp>
    </p:spTree>
    <p:extLst>
      <p:ext uri="{BB962C8B-B14F-4D97-AF65-F5344CB8AC3E}">
        <p14:creationId xmlns:p14="http://schemas.microsoft.com/office/powerpoint/2010/main" val="185151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F07617-2071-6C49-42D7-E4DE719C98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7920000" cy="25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BB8BF1-04FD-E4E8-B334-91F4A4EA93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626B8F-B64F-251D-740A-E50045A1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Průzkum trhu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9D1DDB-4E0D-46AC-1DE1-581E150C5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Zjištění v místě a čase obvyklé ceny</a:t>
            </a:r>
          </a:p>
          <a:p>
            <a:r>
              <a:rPr lang="cs-CZ" dirty="0"/>
              <a:t>Vyhledání prostřednictvím cenových katalogů, internetu atd.</a:t>
            </a:r>
          </a:p>
          <a:p>
            <a:r>
              <a:rPr lang="cs-CZ" dirty="0"/>
              <a:t>Oslovení dodavatelů – např. emailem</a:t>
            </a:r>
          </a:p>
          <a:p>
            <a:r>
              <a:rPr lang="cs-CZ" dirty="0"/>
              <a:t>Nemusí být vybraná nejlevnější nabídka – kvalita, lepší technické parametry, kompatibilita</a:t>
            </a:r>
          </a:p>
        </p:txBody>
      </p:sp>
    </p:spTree>
    <p:extLst>
      <p:ext uri="{BB962C8B-B14F-4D97-AF65-F5344CB8AC3E}">
        <p14:creationId xmlns:p14="http://schemas.microsoft.com/office/powerpoint/2010/main" val="2066479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C82A96-74E7-6C17-F3B8-00507B85CC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11DAC8-79D9-3517-C5E5-5B16589A97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01A6F7-FFDA-E862-1E43-D920FE278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Pedagogická fakulta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48D212-CD08-C7B0-8507-553EE2E16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VŽDY </a:t>
            </a:r>
            <a:r>
              <a:rPr lang="cs-CZ" sz="1800" dirty="0">
                <a:solidFill>
                  <a:srgbClr val="FF0000"/>
                </a:solidFill>
              </a:rPr>
              <a:t>PRŮZKUM TRHU:</a:t>
            </a:r>
          </a:p>
          <a:p>
            <a:pPr marL="72000" indent="0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sz="2000" dirty="0"/>
              <a:t>majetek, služby: nad 30 tis. Kč bez DPH  - jen doložené nabídky</a:t>
            </a:r>
          </a:p>
          <a:p>
            <a:pPr>
              <a:buFontTx/>
              <a:buChar char="-"/>
            </a:pPr>
            <a:r>
              <a:rPr lang="cs-CZ" sz="2000" dirty="0"/>
              <a:t>majetek, služby: nad 50 tis. Kč do 150 tis. Kč bez DPH - vč. vyplněného formuláře o průzkumu trhu (</a:t>
            </a:r>
            <a:r>
              <a:rPr lang="cs-CZ" sz="20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 tooltip="vč. vyplněného formuláře"/>
              </a:rPr>
              <a:t>https://is.muni.cz/auth/do/rect/odbor_verejnych_zakazek/pruzkum_trhu/</a:t>
            </a:r>
            <a:r>
              <a:rPr lang="cs-CZ" sz="20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cs-CZ" sz="2000" dirty="0"/>
              <a:t>)</a:t>
            </a:r>
          </a:p>
          <a:p>
            <a:pPr>
              <a:buFontTx/>
              <a:buChar char="-"/>
            </a:pPr>
            <a:r>
              <a:rPr lang="cs-CZ" sz="2000" dirty="0"/>
              <a:t>majetek, služby: nad 150 tis. Kč bez DPH vždy ve spolupráci s tajemnicí a právničkou fakulty</a:t>
            </a:r>
          </a:p>
          <a:p>
            <a:pPr>
              <a:buFontTx/>
              <a:buChar char="-"/>
            </a:pPr>
            <a:r>
              <a:rPr lang="cs-CZ" sz="2000" dirty="0"/>
              <a:t>u projektových zakázek se povinnost zajistit průzkum trhu řídí podmínkami projektu, tj. i pod částku 30 tis. Kč, pokud je v podmínkách projektu stanoveno!</a:t>
            </a:r>
          </a:p>
          <a:p>
            <a:pPr>
              <a:buFontTx/>
              <a:buChar char="-"/>
            </a:pPr>
            <a:r>
              <a:rPr lang="cs-CZ" sz="2000" dirty="0"/>
              <a:t>objednávky vs. smlouvy: individuální řešení ve spolupráci s tajemnicí fakulty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1628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 algn="ctr">
              <a:buNone/>
            </a:pPr>
            <a:r>
              <a:rPr lang="cs-CZ" sz="3200" b="1" dirty="0">
                <a:solidFill>
                  <a:schemeClr val="accent1"/>
                </a:solidFill>
              </a:rPr>
              <a:t>Děkuji za pozornost</a:t>
            </a:r>
          </a:p>
          <a:p>
            <a:pPr marL="324000" lvl="1" indent="0" algn="ctr">
              <a:buNone/>
            </a:pPr>
            <a:endParaRPr lang="cs-CZ" sz="3200" b="1" dirty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r>
              <a:rPr lang="cs-CZ" dirty="0">
                <a:solidFill>
                  <a:schemeClr val="accent1"/>
                </a:solidFill>
              </a:rPr>
              <a:t>Ivana Stehlíková, odbor veřejných zakázek RMU</a:t>
            </a:r>
          </a:p>
          <a:p>
            <a:pPr marL="324000" lvl="1" indent="0">
              <a:buNone/>
            </a:pPr>
            <a:r>
              <a:rPr lang="cs-CZ" dirty="0">
                <a:solidFill>
                  <a:schemeClr val="accent1"/>
                </a:solidFill>
                <a:hlinkClick r:id="rId2"/>
              </a:rPr>
              <a:t>stehlikova@muni.cz</a:t>
            </a:r>
            <a:r>
              <a:rPr lang="cs-CZ" dirty="0">
                <a:solidFill>
                  <a:schemeClr val="accent1"/>
                </a:solidFill>
              </a:rPr>
              <a:t> </a:t>
            </a:r>
          </a:p>
          <a:p>
            <a:pPr marL="324000" lvl="1" indent="0">
              <a:buNone/>
            </a:pPr>
            <a:r>
              <a:rPr lang="cs-CZ" dirty="0">
                <a:solidFill>
                  <a:schemeClr val="accent1"/>
                </a:solidFill>
              </a:rPr>
              <a:t>+420 777 479 136</a:t>
            </a:r>
          </a:p>
        </p:txBody>
      </p:sp>
    </p:spTree>
    <p:extLst>
      <p:ext uri="{BB962C8B-B14F-4D97-AF65-F5344CB8AC3E}">
        <p14:creationId xmlns:p14="http://schemas.microsoft.com/office/powerpoint/2010/main" val="257902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Právní rámec</a:t>
            </a:r>
          </a:p>
          <a:p>
            <a:r>
              <a:rPr lang="cs-CZ" dirty="0"/>
              <a:t>Režim VZ</a:t>
            </a:r>
          </a:p>
          <a:p>
            <a:r>
              <a:rPr lang="cs-CZ" dirty="0"/>
              <a:t>VZ dle Směrnice</a:t>
            </a:r>
          </a:p>
          <a:p>
            <a:r>
              <a:rPr lang="cs-CZ" dirty="0"/>
              <a:t>Průzkum trhu</a:t>
            </a:r>
          </a:p>
          <a:p>
            <a:r>
              <a:rPr lang="cs-CZ" dirty="0"/>
              <a:t>Příklady</a:t>
            </a:r>
          </a:p>
        </p:txBody>
      </p:sp>
    </p:spTree>
    <p:extLst>
      <p:ext uri="{BB962C8B-B14F-4D97-AF65-F5344CB8AC3E}">
        <p14:creationId xmlns:p14="http://schemas.microsoft.com/office/powerpoint/2010/main" val="354482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rámec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 č. 134/2016 Sb., o zadávání veřejných zakázek (</a:t>
            </a:r>
            <a:r>
              <a:rPr lang="cs-CZ" b="1" dirty="0"/>
              <a:t>ZZVZ</a:t>
            </a:r>
            <a:r>
              <a:rPr lang="cs-CZ" dirty="0"/>
              <a:t>)</a:t>
            </a:r>
          </a:p>
          <a:p>
            <a:r>
              <a:rPr lang="cs-CZ" dirty="0"/>
              <a:t>Zákon č. 340/2015 Sb., o zvláštních podmínkách účinnosti některých smluv, uveřejňování těchto smluv a o registru smluv (</a:t>
            </a:r>
            <a:r>
              <a:rPr lang="cs-CZ" b="1" dirty="0"/>
              <a:t>zákon o registru smluv)</a:t>
            </a:r>
          </a:p>
          <a:p>
            <a:r>
              <a:rPr lang="cs-CZ" sz="2800" dirty="0"/>
              <a:t>Směrnice Masarykovy univerzity č. 10/2015, pravidla pro zadávání veřejných zakázek (od 1. 3. 2024)</a:t>
            </a:r>
          </a:p>
        </p:txBody>
      </p:sp>
    </p:spTree>
    <p:extLst>
      <p:ext uri="{BB962C8B-B14F-4D97-AF65-F5344CB8AC3E}">
        <p14:creationId xmlns:p14="http://schemas.microsoft.com/office/powerpoint/2010/main" val="3244953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MUNI a veřejná zakázka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r>
              <a:rPr lang="cs-CZ" dirty="0"/>
              <a:t>MUNI je veřejným zadavatelem (§ 4/1 písm. e) ZZVZ</a:t>
            </a:r>
          </a:p>
          <a:p>
            <a:r>
              <a:rPr lang="cs-CZ" dirty="0"/>
              <a:t>Hospodářská střediska jsou provozními jednotkami (§ 17 ZZVZ)</a:t>
            </a:r>
          </a:p>
          <a:p>
            <a:r>
              <a:rPr lang="cs-CZ" dirty="0"/>
              <a:t>E-ZAK: </a:t>
            </a:r>
            <a:r>
              <a:rPr lang="cs-CZ" dirty="0">
                <a:hlinkClick r:id="rId2"/>
              </a:rPr>
              <a:t>https://zakazky.muni.cz/</a:t>
            </a:r>
            <a:r>
              <a:rPr lang="cs-CZ" dirty="0"/>
              <a:t> </a:t>
            </a:r>
          </a:p>
          <a:p>
            <a:r>
              <a:rPr lang="cs-CZ" dirty="0"/>
              <a:t>Úplatná smlouva mezi zadavatelem a dodavatelem, předmětem jsou dodávky, služby nebo stavební práce</a:t>
            </a:r>
          </a:p>
        </p:txBody>
      </p:sp>
    </p:spTree>
    <p:extLst>
      <p:ext uri="{BB962C8B-B14F-4D97-AF65-F5344CB8AC3E}">
        <p14:creationId xmlns:p14="http://schemas.microsoft.com/office/powerpoint/2010/main" val="401149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093502-2330-6942-D699-3B01CB6825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EF88FB-DFB1-49FE-CA27-96CAB8B977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BDAFCF-5B09-1740-7BAE-471C9F6D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Zadavatel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58C2E4-77DA-9F78-036E-5FEEDA7BC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Veřejný:</a:t>
            </a:r>
          </a:p>
          <a:p>
            <a:pPr lvl="1"/>
            <a:r>
              <a:rPr lang="cs-CZ" dirty="0"/>
              <a:t>ČR – organizační složky státu</a:t>
            </a:r>
          </a:p>
          <a:p>
            <a:pPr lvl="1"/>
            <a:r>
              <a:rPr lang="cs-CZ" dirty="0"/>
              <a:t>ČNB</a:t>
            </a:r>
          </a:p>
          <a:p>
            <a:pPr lvl="1"/>
            <a:r>
              <a:rPr lang="cs-CZ" dirty="0"/>
              <a:t>Státní příspěvkové organizace</a:t>
            </a:r>
          </a:p>
          <a:p>
            <a:pPr lvl="1"/>
            <a:r>
              <a:rPr lang="cs-CZ" dirty="0"/>
              <a:t>Územní samosprávné celky a jejich příspěvkové organizace</a:t>
            </a:r>
          </a:p>
          <a:p>
            <a:pPr lvl="1"/>
            <a:r>
              <a:rPr lang="cs-CZ" dirty="0"/>
              <a:t>Veřejnoprávní subjekty založené za účelem uspokojování potřeb veřejného zájmu</a:t>
            </a:r>
          </a:p>
          <a:p>
            <a:r>
              <a:rPr lang="cs-CZ" sz="2400" dirty="0"/>
              <a:t>„Sektorový“ – plynárenství, teplárenství, elektroenergetika, vodárenství</a:t>
            </a:r>
          </a:p>
          <a:p>
            <a:r>
              <a:rPr lang="cs-CZ" sz="2400" dirty="0"/>
              <a:t>„Dotovaný“ – více než 50% prostředků z veřejných rozpočtů nebo více než 200 mil Kč na realizaci VZ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044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093502-2330-6942-D699-3B01CB6825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EF88FB-DFB1-49FE-CA27-96CAB8B977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BDAFCF-5B09-1740-7BAE-471C9F6D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Dodavatel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58C2E4-77DA-9F78-036E-5FEEDA7BC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Dodavatel – osoba,  která nabízí služby / dodávky / stavební práce</a:t>
            </a:r>
          </a:p>
          <a:p>
            <a:r>
              <a:rPr lang="cs-CZ" dirty="0"/>
              <a:t>Může se objevit jako: </a:t>
            </a:r>
          </a:p>
          <a:p>
            <a:pPr lvl="1"/>
            <a:r>
              <a:rPr lang="cs-CZ" sz="2400" dirty="0"/>
              <a:t>Účastník</a:t>
            </a:r>
          </a:p>
          <a:p>
            <a:pPr lvl="1"/>
            <a:r>
              <a:rPr lang="cs-CZ" sz="2400" dirty="0"/>
              <a:t>Vybraný dodavatel</a:t>
            </a:r>
          </a:p>
          <a:p>
            <a:pPr lvl="1"/>
            <a:r>
              <a:rPr lang="cs-CZ" sz="2400" dirty="0"/>
              <a:t>Poddodavatel</a:t>
            </a:r>
          </a:p>
          <a:p>
            <a:pPr lvl="1"/>
            <a:r>
              <a:rPr lang="cs-CZ" sz="2400" dirty="0"/>
              <a:t>Stěžovatel (námitky proti postupu zadavatele)</a:t>
            </a:r>
          </a:p>
          <a:p>
            <a:pPr lvl="1"/>
            <a:r>
              <a:rPr lang="cs-CZ" sz="2400" dirty="0"/>
              <a:t>Navrhovatel (řízení před Úřadem pro ochranu hospodářské soutěže)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9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MUNI - Centralizace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Provozní jednotky hospodaří zásadně samostatně </a:t>
            </a:r>
          </a:p>
          <a:p>
            <a:r>
              <a:rPr lang="cs-CZ" dirty="0"/>
              <a:t>Provozní jednotky samostatně nakupují – zadávají VZ</a:t>
            </a:r>
          </a:p>
          <a:p>
            <a:r>
              <a:rPr lang="cs-CZ" dirty="0"/>
              <a:t>Centrálně pořizujeme:</a:t>
            </a:r>
          </a:p>
          <a:p>
            <a:pPr lvl="1"/>
            <a:r>
              <a:rPr lang="cs-CZ" dirty="0"/>
              <a:t>Stavební práce</a:t>
            </a:r>
          </a:p>
          <a:p>
            <a:pPr lvl="1"/>
            <a:r>
              <a:rPr lang="cs-CZ" dirty="0"/>
              <a:t>Služby a dodávky se stavbami přímo související (PD, TDI, nábytek, AVT)</a:t>
            </a:r>
          </a:p>
          <a:p>
            <a:pPr lvl="1"/>
            <a:r>
              <a:rPr lang="cs-CZ" dirty="0"/>
              <a:t>Běžné spotřební dodávky či služby (kancelářské potřeby, standardní IT, čistící prostředky, tonery, apod.)</a:t>
            </a:r>
          </a:p>
          <a:p>
            <a:pPr lvl="1"/>
            <a:r>
              <a:rPr lang="cs-CZ" dirty="0"/>
              <a:t>Vybrané provozní služby (svoz odpadů, mobilní operátor, pojištění, energie, servis výtahů, apod.)</a:t>
            </a:r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441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pořizujeme</a:t>
            </a:r>
          </a:p>
        </p:txBody>
      </p:sp>
      <p:pic>
        <p:nvPicPr>
          <p:cNvPr id="6" name="Zástupný symbol pro obsah 4" descr="O:\000000-My Documents\Shared\OPVVV2\ERDF\Stavba SIMU\vizualizace\16002_Simulacni medicina_viz_S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12" y="1497416"/>
            <a:ext cx="3614608" cy="232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95" y="4039145"/>
            <a:ext cx="2935225" cy="188347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11" y="1490110"/>
            <a:ext cx="3188642" cy="232116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46" y="1490109"/>
            <a:ext cx="3071354" cy="2321169"/>
          </a:xfrm>
          <a:prstGeom prst="rect">
            <a:avLst/>
          </a:prstGeom>
        </p:spPr>
      </p:pic>
      <p:pic>
        <p:nvPicPr>
          <p:cNvPr id="2050" name="Picture 2" descr="https://cdn.muni.cz/media/23550/veda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90" y="4039146"/>
            <a:ext cx="3020866" cy="18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46" y="4077900"/>
            <a:ext cx="3071353" cy="18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62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090475-D9DB-B8E2-10CF-2457D8C791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Směrnice MU č. 10/2015 – Pravidla pro zadávání veřejných zakázek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E9B70B-15E1-1DBA-AF0C-F9463D30DC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47EBBB-9A47-6F4A-AD87-9B0BCD2F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Režim veřejných zakázek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40FCE812-467C-1E68-4CEF-F2F4A2EF74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368355"/>
              </p:ext>
            </p:extLst>
          </p:nvPr>
        </p:nvGraphicFramePr>
        <p:xfrm>
          <a:off x="720000" y="2069432"/>
          <a:ext cx="10753203" cy="3104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6566">
                  <a:extLst>
                    <a:ext uri="{9D8B030D-6E8A-4147-A177-3AD203B41FA5}">
                      <a16:colId xmlns:a16="http://schemas.microsoft.com/office/drawing/2014/main" val="2476045530"/>
                    </a:ext>
                  </a:extLst>
                </a:gridCol>
                <a:gridCol w="1374147">
                  <a:extLst>
                    <a:ext uri="{9D8B030D-6E8A-4147-A177-3AD203B41FA5}">
                      <a16:colId xmlns:a16="http://schemas.microsoft.com/office/drawing/2014/main" val="3652977755"/>
                    </a:ext>
                  </a:extLst>
                </a:gridCol>
                <a:gridCol w="1374147">
                  <a:extLst>
                    <a:ext uri="{9D8B030D-6E8A-4147-A177-3AD203B41FA5}">
                      <a16:colId xmlns:a16="http://schemas.microsoft.com/office/drawing/2014/main" val="427621679"/>
                    </a:ext>
                  </a:extLst>
                </a:gridCol>
                <a:gridCol w="1836248">
                  <a:extLst>
                    <a:ext uri="{9D8B030D-6E8A-4147-A177-3AD203B41FA5}">
                      <a16:colId xmlns:a16="http://schemas.microsoft.com/office/drawing/2014/main" val="272004861"/>
                    </a:ext>
                  </a:extLst>
                </a:gridCol>
                <a:gridCol w="1418735">
                  <a:extLst>
                    <a:ext uri="{9D8B030D-6E8A-4147-A177-3AD203B41FA5}">
                      <a16:colId xmlns:a16="http://schemas.microsoft.com/office/drawing/2014/main" val="3186432471"/>
                    </a:ext>
                  </a:extLst>
                </a:gridCol>
                <a:gridCol w="535066">
                  <a:extLst>
                    <a:ext uri="{9D8B030D-6E8A-4147-A177-3AD203B41FA5}">
                      <a16:colId xmlns:a16="http://schemas.microsoft.com/office/drawing/2014/main" val="3494962228"/>
                    </a:ext>
                  </a:extLst>
                </a:gridCol>
                <a:gridCol w="1374147">
                  <a:extLst>
                    <a:ext uri="{9D8B030D-6E8A-4147-A177-3AD203B41FA5}">
                      <a16:colId xmlns:a16="http://schemas.microsoft.com/office/drawing/2014/main" val="1295483327"/>
                    </a:ext>
                  </a:extLst>
                </a:gridCol>
                <a:gridCol w="1374147">
                  <a:extLst>
                    <a:ext uri="{9D8B030D-6E8A-4147-A177-3AD203B41FA5}">
                      <a16:colId xmlns:a16="http://schemas.microsoft.com/office/drawing/2014/main" val="3126362860"/>
                    </a:ext>
                  </a:extLst>
                </a:gridCol>
              </a:tblGrid>
              <a:tr h="836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cap="all">
                          <a:effectLst/>
                        </a:rPr>
                        <a:t>veřejná zakázka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cap="all">
                          <a:effectLst/>
                        </a:rPr>
                        <a:t>malého rozsahu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cap="all">
                          <a:effectLst/>
                        </a:rPr>
                        <a:t>Podlimitní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cap="all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cap="all">
                          <a:effectLst/>
                        </a:rPr>
                        <a:t>nadlimitní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167463"/>
                  </a:ext>
                </a:extLst>
              </a:tr>
              <a:tr h="7220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Předmět zakázky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Dodávky / služby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Stavební práce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Dodávky / služby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Stavební práce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Dodávky / služby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Stavební práce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3696890"/>
                  </a:ext>
                </a:extLst>
              </a:tr>
              <a:tr h="7725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Finanční limit v Kč bez DPH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≤ 2.000.000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≤ 6.000.000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&gt; 2.000.000 &lt;  5.401.000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&gt; 6.000.000 &lt;  135.348.000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≥  5.401.000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≥  135.348.000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2812172"/>
                  </a:ext>
                </a:extLst>
              </a:tr>
              <a:tr h="7725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Způsob zadávání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Dle Směrnice MU - mimo  ZZVZ*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Povinnost zadávat dle ZZVZ*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081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72378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</Template>
  <TotalTime>13021</TotalTime>
  <Words>651</Words>
  <Application>Microsoft Office PowerPoint</Application>
  <PresentationFormat>Širokoúhlá obrazovka</PresentationFormat>
  <Paragraphs>119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Aptos</vt:lpstr>
      <vt:lpstr>Arial</vt:lpstr>
      <vt:lpstr>Tahoma</vt:lpstr>
      <vt:lpstr>Times New Roman</vt:lpstr>
      <vt:lpstr>Wingdings</vt:lpstr>
      <vt:lpstr>Prezentace_MU_CZ</vt:lpstr>
      <vt:lpstr>Zadávání veřejných zakázek</vt:lpstr>
      <vt:lpstr>Obsah</vt:lpstr>
      <vt:lpstr>Právní rámec</vt:lpstr>
      <vt:lpstr>MUNI a veřejná zakázka</vt:lpstr>
      <vt:lpstr>Zadavatel</vt:lpstr>
      <vt:lpstr>Dodavatel</vt:lpstr>
      <vt:lpstr>MUNI - Centralizace</vt:lpstr>
      <vt:lpstr>Co pořizujeme</vt:lpstr>
      <vt:lpstr>Režim veřejných zakázek</vt:lpstr>
      <vt:lpstr>Veřejné zakázky dle směrnice</vt:lpstr>
      <vt:lpstr>Výběrové řízení</vt:lpstr>
      <vt:lpstr>Průzkum trhu</vt:lpstr>
      <vt:lpstr>Pedagogická fakulta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Hadaš</dc:creator>
  <cp:lastModifiedBy>Šárka Kvizdová</cp:lastModifiedBy>
  <cp:revision>36</cp:revision>
  <cp:lastPrinted>2024-09-02T08:22:16Z</cp:lastPrinted>
  <dcterms:created xsi:type="dcterms:W3CDTF">2019-10-24T07:38:14Z</dcterms:created>
  <dcterms:modified xsi:type="dcterms:W3CDTF">2024-09-19T13:29:14Z</dcterms:modified>
</cp:coreProperties>
</file>